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2" r:id="rId7"/>
    <p:sldId id="263" r:id="rId8"/>
    <p:sldId id="266" r:id="rId9"/>
    <p:sldId id="265" r:id="rId10"/>
    <p:sldId id="267"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8" d="100"/>
          <a:sy n="88" d="100"/>
        </p:scale>
        <p:origin x="494" y="6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ick Schuster" userId="S::rschuster@lmsdoh.org::93244b7d-33c2-4379-ae00-00bc062cb007" providerId="AD" clId="Web-{86F0C72B-9B4C-1B67-4C5E-02AA0538C032}"/>
    <pc:docChg chg="addSld delSld modSld">
      <pc:chgData name="Rick Schuster" userId="S::rschuster@lmsdoh.org::93244b7d-33c2-4379-ae00-00bc062cb007" providerId="AD" clId="Web-{86F0C72B-9B4C-1B67-4C5E-02AA0538C032}" dt="2019-05-08T12:59:35.863" v="88" actId="20577"/>
      <pc:docMkLst>
        <pc:docMk/>
      </pc:docMkLst>
      <pc:sldChg chg="del">
        <pc:chgData name="Rick Schuster" userId="S::rschuster@lmsdoh.org::93244b7d-33c2-4379-ae00-00bc062cb007" providerId="AD" clId="Web-{86F0C72B-9B4C-1B67-4C5E-02AA0538C032}" dt="2019-05-08T12:58:25.692" v="2"/>
        <pc:sldMkLst>
          <pc:docMk/>
          <pc:sldMk cId="63336934" sldId="267"/>
        </pc:sldMkLst>
      </pc:sldChg>
      <pc:sldChg chg="modSp new">
        <pc:chgData name="Rick Schuster" userId="S::rschuster@lmsdoh.org::93244b7d-33c2-4379-ae00-00bc062cb007" providerId="AD" clId="Web-{86F0C72B-9B4C-1B67-4C5E-02AA0538C032}" dt="2019-05-08T12:59:35.863" v="87" actId="20577"/>
        <pc:sldMkLst>
          <pc:docMk/>
          <pc:sldMk cId="1289436132" sldId="267"/>
        </pc:sldMkLst>
        <pc:spChg chg="mod">
          <ac:chgData name="Rick Schuster" userId="S::rschuster@lmsdoh.org::93244b7d-33c2-4379-ae00-00bc062cb007" providerId="AD" clId="Web-{86F0C72B-9B4C-1B67-4C5E-02AA0538C032}" dt="2019-05-08T12:58:50.004" v="6" actId="20577"/>
          <ac:spMkLst>
            <pc:docMk/>
            <pc:sldMk cId="1289436132" sldId="267"/>
            <ac:spMk id="2" creationId="{B488A54D-EB7A-478C-AD2A-75F76D32696E}"/>
          </ac:spMkLst>
        </pc:spChg>
        <pc:spChg chg="mod">
          <ac:chgData name="Rick Schuster" userId="S::rschuster@lmsdoh.org::93244b7d-33c2-4379-ae00-00bc062cb007" providerId="AD" clId="Web-{86F0C72B-9B4C-1B67-4C5E-02AA0538C032}" dt="2019-05-08T12:59:35.863" v="87" actId="20577"/>
          <ac:spMkLst>
            <pc:docMk/>
            <pc:sldMk cId="1289436132" sldId="267"/>
            <ac:spMk id="3" creationId="{61936BF9-E8BB-4C6B-B1A1-5622E15F4DB2}"/>
          </ac:spMkLst>
        </pc:spChg>
      </pc:sldChg>
      <pc:sldChg chg="del">
        <pc:chgData name="Rick Schuster" userId="S::rschuster@lmsdoh.org::93244b7d-33c2-4379-ae00-00bc062cb007" providerId="AD" clId="Web-{86F0C72B-9B4C-1B67-4C5E-02AA0538C032}" dt="2019-05-08T12:58:08.332" v="0"/>
        <pc:sldMkLst>
          <pc:docMk/>
          <pc:sldMk cId="1663159807" sldId="268"/>
        </pc:sldMkLst>
      </pc:sldChg>
      <pc:sldChg chg="del">
        <pc:chgData name="Rick Schuster" userId="S::rschuster@lmsdoh.org::93244b7d-33c2-4379-ae00-00bc062cb007" providerId="AD" clId="Web-{86F0C72B-9B4C-1B67-4C5E-02AA0538C032}" dt="2019-05-08T12:58:12.160" v="1"/>
        <pc:sldMkLst>
          <pc:docMk/>
          <pc:sldMk cId="30908198" sldId="269"/>
        </pc:sldMkLst>
      </pc:sld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dirty="0"/>
              <a:t>5/8/2019</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5/8/2019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5/8/2019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5/8/2019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5/8/2019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5/8/2019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5/8/2019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5/8/2019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5/8/2019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5/8/2019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5/8/2019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5/8/2019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5/8/2019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5/8/2019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5/8/2019</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mailto:etroll@lmsdoh.org" TargetMode="External"/><Relationship Id="rId2" Type="http://schemas.openxmlformats.org/officeDocument/2006/relationships/hyperlink" Target="mailto:rschuster@lmsdoh.org"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76424" y="1636168"/>
            <a:ext cx="8791575" cy="2387600"/>
          </a:xfrm>
        </p:spPr>
        <p:txBody>
          <a:bodyPr>
            <a:noAutofit/>
          </a:bodyPr>
          <a:lstStyle/>
          <a:p>
            <a:pPr algn="ctr"/>
            <a:r>
              <a:rPr lang="en-US" sz="6600" b="1" dirty="0"/>
              <a:t>VLANS</a:t>
            </a:r>
            <a:br>
              <a:rPr lang="en-US" sz="5400" dirty="0"/>
            </a:br>
            <a:r>
              <a:rPr lang="en-US" sz="5400" dirty="0"/>
              <a:t>The Who, What Why, And Where's to using them</a:t>
            </a:r>
          </a:p>
        </p:txBody>
      </p:sp>
      <p:sp>
        <p:nvSpPr>
          <p:cNvPr id="3" name="Subtitle 2"/>
          <p:cNvSpPr>
            <a:spLocks noGrp="1"/>
          </p:cNvSpPr>
          <p:nvPr>
            <p:ph type="subTitle" idx="1"/>
          </p:nvPr>
        </p:nvSpPr>
        <p:spPr>
          <a:xfrm>
            <a:off x="1876424" y="5202238"/>
            <a:ext cx="8791575" cy="1655762"/>
          </a:xfrm>
        </p:spPr>
        <p:txBody>
          <a:bodyPr/>
          <a:lstStyle/>
          <a:p>
            <a:pPr algn="ctr"/>
            <a:r>
              <a:rPr lang="en-US" dirty="0"/>
              <a:t>Presented by the Little Miami School District</a:t>
            </a:r>
          </a:p>
          <a:p>
            <a:pPr algn="ctr"/>
            <a:r>
              <a:rPr lang="en-US" dirty="0"/>
              <a:t>Rick Schuster and Eric Troll</a:t>
            </a:r>
          </a:p>
        </p:txBody>
      </p:sp>
    </p:spTree>
    <p:extLst>
      <p:ext uri="{BB962C8B-B14F-4D97-AF65-F5344CB8AC3E}">
        <p14:creationId xmlns:p14="http://schemas.microsoft.com/office/powerpoint/2010/main" val="917009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88A54D-EB7A-478C-AD2A-75F76D32696E}"/>
              </a:ext>
            </a:extLst>
          </p:cNvPr>
          <p:cNvSpPr>
            <a:spLocks noGrp="1"/>
          </p:cNvSpPr>
          <p:nvPr>
            <p:ph type="title"/>
          </p:nvPr>
        </p:nvSpPr>
        <p:spPr/>
        <p:txBody>
          <a:bodyPr/>
          <a:lstStyle/>
          <a:p>
            <a:r>
              <a:rPr lang="en-US" dirty="0"/>
              <a:t>Contact</a:t>
            </a:r>
          </a:p>
        </p:txBody>
      </p:sp>
      <p:sp>
        <p:nvSpPr>
          <p:cNvPr id="3" name="Content Placeholder 2">
            <a:extLst>
              <a:ext uri="{FF2B5EF4-FFF2-40B4-BE49-F238E27FC236}">
                <a16:creationId xmlns:a16="http://schemas.microsoft.com/office/drawing/2014/main" id="{61936BF9-E8BB-4C6B-B1A1-5622E15F4DB2}"/>
              </a:ext>
            </a:extLst>
          </p:cNvPr>
          <p:cNvSpPr>
            <a:spLocks noGrp="1"/>
          </p:cNvSpPr>
          <p:nvPr>
            <p:ph idx="1"/>
          </p:nvPr>
        </p:nvSpPr>
        <p:spPr/>
        <p:txBody>
          <a:bodyPr vert="horz" lIns="91440" tIns="45720" rIns="91440" bIns="45720" rtlCol="0" anchor="t">
            <a:normAutofit/>
          </a:bodyPr>
          <a:lstStyle/>
          <a:p>
            <a:r>
              <a:rPr lang="en-US" dirty="0"/>
              <a:t>Rick Schuster – Network Manager </a:t>
            </a:r>
            <a:r>
              <a:rPr lang="en-US" dirty="0">
                <a:hlinkClick r:id="rId2"/>
              </a:rPr>
              <a:t>rschuster@lmsdoh.org</a:t>
            </a:r>
            <a:endParaRPr lang="en-US" dirty="0"/>
          </a:p>
          <a:p>
            <a:r>
              <a:rPr lang="en-US" dirty="0"/>
              <a:t>Eric Troll – District Tech  </a:t>
            </a:r>
            <a:r>
              <a:rPr lang="en-US" dirty="0">
                <a:hlinkClick r:id="rId3"/>
              </a:rPr>
              <a:t>etroll@lmsdoh.org</a:t>
            </a:r>
          </a:p>
          <a:p>
            <a:endParaRPr lang="en-US" dirty="0"/>
          </a:p>
        </p:txBody>
      </p:sp>
    </p:spTree>
    <p:extLst>
      <p:ext uri="{BB962C8B-B14F-4D97-AF65-F5344CB8AC3E}">
        <p14:creationId xmlns:p14="http://schemas.microsoft.com/office/powerpoint/2010/main" val="12894361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0675" y="-139127"/>
            <a:ext cx="9144000" cy="1478570"/>
          </a:xfrm>
        </p:spPr>
        <p:txBody>
          <a:bodyPr/>
          <a:lstStyle/>
          <a:p>
            <a:pPr algn="ctr"/>
            <a:r>
              <a:rPr lang="en-US" dirty="0"/>
              <a:t>Lets hit the very basics……What is a VLAN</a:t>
            </a:r>
          </a:p>
        </p:txBody>
      </p:sp>
      <p:sp>
        <p:nvSpPr>
          <p:cNvPr id="3" name="Content Placeholder 2"/>
          <p:cNvSpPr>
            <a:spLocks noGrp="1"/>
          </p:cNvSpPr>
          <p:nvPr>
            <p:ph idx="1"/>
          </p:nvPr>
        </p:nvSpPr>
        <p:spPr>
          <a:xfrm>
            <a:off x="1454922" y="1133475"/>
            <a:ext cx="9905998" cy="5299165"/>
          </a:xfrm>
        </p:spPr>
        <p:txBody>
          <a:bodyPr>
            <a:normAutofit fontScale="92500" lnSpcReduction="10000"/>
          </a:bodyPr>
          <a:lstStyle/>
          <a:p>
            <a:pPr marL="0" indent="0">
              <a:buNone/>
            </a:pPr>
            <a:r>
              <a:rPr lang="en-US" dirty="0"/>
              <a:t>While most in our field know what a LAN or WAN is, you may have only heard of VLANs.  Here is Cisco’s description of a Virtual Local Area Network: </a:t>
            </a:r>
          </a:p>
          <a:p>
            <a:r>
              <a:rPr lang="en-US" dirty="0"/>
              <a:t>“A VLAN is a group of devices on one or more LANs that are configured to communicate as if they were attached to the same wire, when in fact they are located on a number of different LAN segments. Because VLANs are based on logical instead of physical connections, they are extremely flexible.”</a:t>
            </a:r>
          </a:p>
          <a:p>
            <a:r>
              <a:rPr lang="en-US" dirty="0"/>
              <a:t> VLANs define broadcast domains in a Layer 2 network. A broadcast domain is the set of all devices that will receive broadcast frames originating from any device within the set. Broadcast domains are typically bounded by routers because routers do not forward broadcast frames. Layer 2 switches create broadcast domains based on the configuration of the switch. Switches are multiport bridges that allow you to create multiple broadcast domains. Each broadcast domain is like a distinct virtual bridge within a switch. </a:t>
            </a:r>
          </a:p>
        </p:txBody>
      </p:sp>
    </p:spTree>
    <p:extLst>
      <p:ext uri="{BB962C8B-B14F-4D97-AF65-F5344CB8AC3E}">
        <p14:creationId xmlns:p14="http://schemas.microsoft.com/office/powerpoint/2010/main" val="4387773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066313" cy="990600"/>
          </a:xfrm>
        </p:spPr>
        <p:txBody>
          <a:bodyPr/>
          <a:lstStyle/>
          <a:p>
            <a:pPr algn="ctr"/>
            <a:r>
              <a:rPr lang="en-US" dirty="0"/>
              <a:t>So what Does that Really Mean?</a:t>
            </a:r>
          </a:p>
        </p:txBody>
      </p:sp>
      <p:sp>
        <p:nvSpPr>
          <p:cNvPr id="3" name="Content Placeholder 2"/>
          <p:cNvSpPr>
            <a:spLocks noGrp="1"/>
          </p:cNvSpPr>
          <p:nvPr>
            <p:ph idx="1"/>
          </p:nvPr>
        </p:nvSpPr>
        <p:spPr>
          <a:xfrm>
            <a:off x="809625" y="845361"/>
            <a:ext cx="6429374" cy="6012639"/>
          </a:xfrm>
        </p:spPr>
        <p:txBody>
          <a:bodyPr>
            <a:normAutofit lnSpcReduction="10000"/>
          </a:bodyPr>
          <a:lstStyle/>
          <a:p>
            <a:pPr marL="0" indent="0">
              <a:buNone/>
            </a:pPr>
            <a:r>
              <a:rPr lang="en-US" dirty="0"/>
              <a:t>With a managed switch(layer 2) you can have several different networks connected.  </a:t>
            </a:r>
          </a:p>
          <a:p>
            <a:r>
              <a:rPr lang="en-US" dirty="0"/>
              <a:t>In the graphic you can see 4 different networks(VLAN) running from one switch.</a:t>
            </a:r>
          </a:p>
          <a:p>
            <a:r>
              <a:rPr lang="en-US" dirty="0"/>
              <a:t>This is ideally how you would want to setup you network.  This keeps traffic from your computers and cameras from interfering with your VoIP network which can phone lag…or make your users sound like robots.</a:t>
            </a:r>
          </a:p>
          <a:p>
            <a:r>
              <a:rPr lang="en-US" dirty="0"/>
              <a:t>To interconnect two different VLANs, you must use routers or Layer 3 switches.  Otherwise computers and devices in different VLANs don’t know how to talk to each other.</a:t>
            </a:r>
          </a:p>
        </p:txBody>
      </p:sp>
      <p:pic>
        <p:nvPicPr>
          <p:cNvPr id="7" name="Picture 6"/>
          <p:cNvPicPr>
            <a:picLocks noChangeAspect="1"/>
          </p:cNvPicPr>
          <p:nvPr/>
        </p:nvPicPr>
        <p:blipFill>
          <a:blip r:embed="rId2"/>
          <a:stretch>
            <a:fillRect/>
          </a:stretch>
        </p:blipFill>
        <p:spPr>
          <a:xfrm>
            <a:off x="7238999" y="1738312"/>
            <a:ext cx="4953001" cy="3448196"/>
          </a:xfrm>
          <a:prstGeom prst="rect">
            <a:avLst/>
          </a:prstGeom>
        </p:spPr>
      </p:pic>
    </p:spTree>
    <p:extLst>
      <p:ext uri="{BB962C8B-B14F-4D97-AF65-F5344CB8AC3E}">
        <p14:creationId xmlns:p14="http://schemas.microsoft.com/office/powerpoint/2010/main" val="23390424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
            <a:ext cx="8080303" cy="1478570"/>
          </a:xfrm>
        </p:spPr>
        <p:txBody>
          <a:bodyPr>
            <a:normAutofit/>
          </a:bodyPr>
          <a:lstStyle/>
          <a:p>
            <a:pPr algn="ctr"/>
            <a:r>
              <a:rPr lang="en-US" sz="4000" dirty="0"/>
              <a:t>What does layer 2 and 3 mean?</a:t>
            </a:r>
          </a:p>
        </p:txBody>
      </p:sp>
      <p:sp>
        <p:nvSpPr>
          <p:cNvPr id="3" name="Content Placeholder 2"/>
          <p:cNvSpPr>
            <a:spLocks noGrp="1"/>
          </p:cNvSpPr>
          <p:nvPr>
            <p:ph idx="1"/>
          </p:nvPr>
        </p:nvSpPr>
        <p:spPr>
          <a:xfrm>
            <a:off x="152400" y="1123951"/>
            <a:ext cx="7775501" cy="5734050"/>
          </a:xfrm>
        </p:spPr>
        <p:txBody>
          <a:bodyPr>
            <a:normAutofit/>
          </a:bodyPr>
          <a:lstStyle/>
          <a:p>
            <a:r>
              <a:rPr lang="en-US" dirty="0"/>
              <a:t>Layer 2 and 3 are part of the OSI model.  This model is the standard for how networks connect and transmit data.</a:t>
            </a:r>
          </a:p>
          <a:p>
            <a:r>
              <a:rPr lang="en-US" dirty="0"/>
              <a:t>Layer 2 is the Data Link layer.  Once you plug in a computer or device to a switch port and get a link light, you have created a layer 2 connection.</a:t>
            </a:r>
          </a:p>
          <a:p>
            <a:r>
              <a:rPr lang="en-US" dirty="0"/>
              <a:t>Layer 3 is the Network layer.  Using a router or layer 3 switch, you can create routes which allow traffic to flow between VLANs.</a:t>
            </a:r>
          </a:p>
        </p:txBody>
      </p:sp>
      <p:pic>
        <p:nvPicPr>
          <p:cNvPr id="5" name="Picture 4"/>
          <p:cNvPicPr>
            <a:picLocks noChangeAspect="1"/>
          </p:cNvPicPr>
          <p:nvPr/>
        </p:nvPicPr>
        <p:blipFill>
          <a:blip r:embed="rId2"/>
          <a:stretch>
            <a:fillRect/>
          </a:stretch>
        </p:blipFill>
        <p:spPr>
          <a:xfrm>
            <a:off x="8080302" y="1"/>
            <a:ext cx="4111696" cy="4193177"/>
          </a:xfrm>
          <a:prstGeom prst="rect">
            <a:avLst/>
          </a:prstGeom>
        </p:spPr>
      </p:pic>
    </p:spTree>
    <p:extLst>
      <p:ext uri="{BB962C8B-B14F-4D97-AF65-F5344CB8AC3E}">
        <p14:creationId xmlns:p14="http://schemas.microsoft.com/office/powerpoint/2010/main" val="32876839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19940" y="235132"/>
            <a:ext cx="5651273" cy="1105989"/>
          </a:xfrm>
        </p:spPr>
        <p:txBody>
          <a:bodyPr>
            <a:normAutofit/>
          </a:bodyPr>
          <a:lstStyle/>
          <a:p>
            <a:r>
              <a:rPr lang="en-US" sz="4000" dirty="0"/>
              <a:t>The Hardware Needed!!</a:t>
            </a:r>
          </a:p>
        </p:txBody>
      </p:sp>
      <p:sp>
        <p:nvSpPr>
          <p:cNvPr id="3" name="Content Placeholder 2"/>
          <p:cNvSpPr>
            <a:spLocks noGrp="1"/>
          </p:cNvSpPr>
          <p:nvPr>
            <p:ph idx="1"/>
          </p:nvPr>
        </p:nvSpPr>
        <p:spPr>
          <a:xfrm>
            <a:off x="1211081" y="1341121"/>
            <a:ext cx="9905999" cy="1756456"/>
          </a:xfrm>
        </p:spPr>
        <p:txBody>
          <a:bodyPr>
            <a:noAutofit/>
          </a:bodyPr>
          <a:lstStyle/>
          <a:p>
            <a:r>
              <a:rPr lang="en-US" sz="2800" dirty="0"/>
              <a:t>While it would be great if all hardware was able to control VLANS sadly it is not true. You will need at least a managed layer 2 switch to create VLANs.</a:t>
            </a:r>
          </a:p>
          <a:p>
            <a:r>
              <a:rPr lang="en-US" sz="2800" dirty="0"/>
              <a:t>A Router or Layer 3 switch is required to route traffic from VLAN to VLAN.</a:t>
            </a:r>
          </a:p>
          <a:p>
            <a:pPr marL="0" indent="0">
              <a:buNone/>
            </a:pPr>
            <a:endParaRPr lang="en-US" sz="2800" dirty="0"/>
          </a:p>
        </p:txBody>
      </p:sp>
      <p:pic>
        <p:nvPicPr>
          <p:cNvPr id="4" name="Picture 3" descr="Network switch - Wikipedi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93000" y="0"/>
            <a:ext cx="4699000" cy="965200"/>
          </a:xfrm>
          <a:prstGeom prst="rect">
            <a:avLst/>
          </a:prstGeom>
        </p:spPr>
      </p:pic>
      <p:pic>
        <p:nvPicPr>
          <p:cNvPr id="5" name="Picture 4" descr="Would an Ethernet spliter work for two devices that won't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232366"/>
            <a:ext cx="3596759" cy="2625634"/>
          </a:xfrm>
          <a:prstGeom prst="rect">
            <a:avLst/>
          </a:prstGeom>
        </p:spPr>
      </p:pic>
      <p:sp>
        <p:nvSpPr>
          <p:cNvPr id="6" name="TextBox 5"/>
          <p:cNvSpPr txBox="1"/>
          <p:nvPr/>
        </p:nvSpPr>
        <p:spPr>
          <a:xfrm>
            <a:off x="3927567" y="4232366"/>
            <a:ext cx="8168640" cy="1661993"/>
          </a:xfrm>
          <a:prstGeom prst="rect">
            <a:avLst/>
          </a:prstGeom>
          <a:noFill/>
        </p:spPr>
        <p:txBody>
          <a:bodyPr wrap="square" rtlCol="0">
            <a:spAutoFit/>
          </a:bodyPr>
          <a:lstStyle/>
          <a:p>
            <a:r>
              <a:rPr lang="en-US" sz="2800" dirty="0"/>
              <a:t>Small unmanaged switches like the one pictured to the left do not have the ability to create or manage VLANs.  They simply pass traffic based on MAC only.</a:t>
            </a:r>
          </a:p>
          <a:p>
            <a:endParaRPr lang="en-US" dirty="0"/>
          </a:p>
        </p:txBody>
      </p:sp>
    </p:spTree>
    <p:extLst>
      <p:ext uri="{BB962C8B-B14F-4D97-AF65-F5344CB8AC3E}">
        <p14:creationId xmlns:p14="http://schemas.microsoft.com/office/powerpoint/2010/main" val="42050657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04156" y="-243631"/>
            <a:ext cx="9905998" cy="1478570"/>
          </a:xfrm>
        </p:spPr>
        <p:txBody>
          <a:bodyPr>
            <a:normAutofit/>
          </a:bodyPr>
          <a:lstStyle/>
          <a:p>
            <a:r>
              <a:rPr lang="en-US" sz="4400" dirty="0"/>
              <a:t>Enough Talk Lets Show…..</a:t>
            </a:r>
          </a:p>
        </p:txBody>
      </p:sp>
      <p:sp>
        <p:nvSpPr>
          <p:cNvPr id="3" name="Content Placeholder 2"/>
          <p:cNvSpPr>
            <a:spLocks noGrp="1"/>
          </p:cNvSpPr>
          <p:nvPr>
            <p:ph idx="1"/>
          </p:nvPr>
        </p:nvSpPr>
        <p:spPr>
          <a:xfrm>
            <a:off x="1245915" y="1234939"/>
            <a:ext cx="9905999" cy="3541714"/>
          </a:xfrm>
        </p:spPr>
        <p:txBody>
          <a:bodyPr>
            <a:normAutofit/>
          </a:bodyPr>
          <a:lstStyle/>
          <a:p>
            <a:r>
              <a:rPr lang="en-US" sz="3200" dirty="0"/>
              <a:t>We will show you a live demonstration of how to:</a:t>
            </a:r>
          </a:p>
          <a:p>
            <a:r>
              <a:rPr lang="en-US" sz="3200" dirty="0"/>
              <a:t>Create VLANs and VLAN interfaces on a Cisco switch. </a:t>
            </a:r>
          </a:p>
          <a:p>
            <a:r>
              <a:rPr lang="en-US" sz="3200" dirty="0"/>
              <a:t>Configure ports on the switch</a:t>
            </a:r>
          </a:p>
        </p:txBody>
      </p:sp>
      <p:pic>
        <p:nvPicPr>
          <p:cNvPr id="6" name="Picture 5" descr="Use PuTTY to Establish a Telnet Connection to ENE Through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66129" y="5105400"/>
            <a:ext cx="6343650" cy="1752600"/>
          </a:xfrm>
          <a:prstGeom prst="rect">
            <a:avLst/>
          </a:prstGeom>
        </p:spPr>
      </p:pic>
    </p:spTree>
    <p:extLst>
      <p:ext uri="{BB962C8B-B14F-4D97-AF65-F5344CB8AC3E}">
        <p14:creationId xmlns:p14="http://schemas.microsoft.com/office/powerpoint/2010/main" val="16360353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12192000" cy="914400"/>
          </a:xfrm>
        </p:spPr>
        <p:txBody>
          <a:bodyPr/>
          <a:lstStyle/>
          <a:p>
            <a:pPr algn="ctr"/>
            <a:r>
              <a:rPr lang="en-US" dirty="0"/>
              <a:t>What Else to know?</a:t>
            </a:r>
          </a:p>
        </p:txBody>
      </p:sp>
      <p:sp>
        <p:nvSpPr>
          <p:cNvPr id="3" name="Content Placeholder 2"/>
          <p:cNvSpPr>
            <a:spLocks noGrp="1"/>
          </p:cNvSpPr>
          <p:nvPr>
            <p:ph idx="1"/>
          </p:nvPr>
        </p:nvSpPr>
        <p:spPr>
          <a:xfrm>
            <a:off x="940527" y="838200"/>
            <a:ext cx="11251474" cy="6019800"/>
          </a:xfrm>
        </p:spPr>
        <p:txBody>
          <a:bodyPr>
            <a:normAutofit fontScale="92500" lnSpcReduction="10000"/>
          </a:bodyPr>
          <a:lstStyle/>
          <a:p>
            <a:pPr marL="0" indent="0">
              <a:buNone/>
            </a:pPr>
            <a:r>
              <a:rPr lang="en-US" sz="2900" dirty="0"/>
              <a:t>Trunk ports:</a:t>
            </a:r>
          </a:p>
          <a:p>
            <a:r>
              <a:rPr lang="en-US" sz="2900" dirty="0"/>
              <a:t>Trunk port – Trunk ports allow traffic from all VLANs to flow.</a:t>
            </a:r>
          </a:p>
          <a:p>
            <a:r>
              <a:rPr lang="en-US" sz="2900" dirty="0"/>
              <a:t>VTP (VLAN Trucking Protocol) – Allows you to manage and automatically sync VLANs across your network by setting one switch as “master” and the other switches as “client.”  This is a Cisco proprietary function.</a:t>
            </a:r>
          </a:p>
          <a:p>
            <a:r>
              <a:rPr lang="en-US" sz="2900" dirty="0"/>
              <a:t>VLAN Pruning – No it’s not like pruning a shrub.  With VLAN pruning, you can limit which VLAN traffic can travel through a trunk port.</a:t>
            </a:r>
          </a:p>
          <a:p>
            <a:r>
              <a:rPr lang="en-US" sz="2900" dirty="0"/>
              <a:t>Native VLAN – In some cases, like with VM hosts or wireless access points, you will want to use a trunk port.  In those cases, you want your host or AP to be on a management VLAN.  Setting the native VLAN ensures those devices automatically connect to that VLAN.  </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16267996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0"/>
            <a:ext cx="9905998" cy="1478570"/>
          </a:xfrm>
        </p:spPr>
        <p:txBody>
          <a:bodyPr/>
          <a:lstStyle/>
          <a:p>
            <a:pPr algn="ctr"/>
            <a:r>
              <a:rPr lang="en-US" dirty="0"/>
              <a:t>DHCP for client devices</a:t>
            </a:r>
          </a:p>
        </p:txBody>
      </p:sp>
      <p:sp>
        <p:nvSpPr>
          <p:cNvPr id="3" name="Content Placeholder 2"/>
          <p:cNvSpPr>
            <a:spLocks noGrp="1"/>
          </p:cNvSpPr>
          <p:nvPr>
            <p:ph idx="1"/>
          </p:nvPr>
        </p:nvSpPr>
        <p:spPr>
          <a:xfrm>
            <a:off x="1141412" y="1285875"/>
            <a:ext cx="9905999" cy="4505326"/>
          </a:xfrm>
        </p:spPr>
        <p:txBody>
          <a:bodyPr/>
          <a:lstStyle/>
          <a:p>
            <a:pPr marL="0" indent="0">
              <a:buNone/>
            </a:pPr>
            <a:r>
              <a:rPr lang="en-US" dirty="0"/>
              <a:t>There are two ways to handle DHCP once you setup your network and VLANs.</a:t>
            </a:r>
          </a:p>
          <a:p>
            <a:r>
              <a:rPr lang="en-US" dirty="0"/>
              <a:t>Create a DHCP pool on a router or layer 3 switch.  With this setup, clients will get their IP address from the router or switch.</a:t>
            </a:r>
          </a:p>
          <a:p>
            <a:r>
              <a:rPr lang="en-US" dirty="0"/>
              <a:t>DHCP Helper – If you use a server which is in a separate VLAN, you need to tell clients how to find it.  By adding the “</a:t>
            </a:r>
            <a:r>
              <a:rPr lang="en-US" dirty="0" err="1"/>
              <a:t>ip</a:t>
            </a:r>
            <a:r>
              <a:rPr lang="en-US" dirty="0"/>
              <a:t> address-helper” command to each VLAN interface, clients in that VLAN can now find and get an IP address from your DHCP server.  Example: </a:t>
            </a:r>
            <a:r>
              <a:rPr lang="en-US" dirty="0" err="1"/>
              <a:t>ip</a:t>
            </a:r>
            <a:r>
              <a:rPr lang="en-US" dirty="0"/>
              <a:t> address-helper 10.0.0.20</a:t>
            </a:r>
          </a:p>
          <a:p>
            <a:endParaRPr lang="en-US" dirty="0"/>
          </a:p>
        </p:txBody>
      </p:sp>
    </p:spTree>
    <p:extLst>
      <p:ext uri="{BB962C8B-B14F-4D97-AF65-F5344CB8AC3E}">
        <p14:creationId xmlns:p14="http://schemas.microsoft.com/office/powerpoint/2010/main" val="24023578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2" y="0"/>
            <a:ext cx="9905998" cy="1171575"/>
          </a:xfrm>
        </p:spPr>
        <p:txBody>
          <a:bodyPr/>
          <a:lstStyle/>
          <a:p>
            <a:pPr algn="ctr"/>
            <a:r>
              <a:rPr lang="en-US" dirty="0"/>
              <a:t>Spanning tree</a:t>
            </a:r>
          </a:p>
        </p:txBody>
      </p:sp>
      <p:sp>
        <p:nvSpPr>
          <p:cNvPr id="3" name="Content Placeholder 2"/>
          <p:cNvSpPr>
            <a:spLocks noGrp="1"/>
          </p:cNvSpPr>
          <p:nvPr>
            <p:ph idx="1"/>
          </p:nvPr>
        </p:nvSpPr>
        <p:spPr>
          <a:xfrm>
            <a:off x="1141413" y="2371904"/>
            <a:ext cx="5516562" cy="3962221"/>
          </a:xfrm>
        </p:spPr>
        <p:txBody>
          <a:bodyPr>
            <a:normAutofit fontScale="92500" lnSpcReduction="10000"/>
          </a:bodyPr>
          <a:lstStyle/>
          <a:p>
            <a:pPr marL="0" indent="0">
              <a:buNone/>
            </a:pPr>
            <a:r>
              <a:rPr lang="en-US" dirty="0"/>
              <a:t>Use these settings on ports with clients devices.</a:t>
            </a:r>
          </a:p>
          <a:p>
            <a:r>
              <a:rPr lang="en-US" dirty="0"/>
              <a:t>Port Fast – This tells the switch you are only connecting client devices to a switch port.  This brings a port up faster since the switch will bypass spanning tree checks.</a:t>
            </a:r>
          </a:p>
          <a:p>
            <a:r>
              <a:rPr lang="en-US" dirty="0"/>
              <a:t>BPDU Guard – Use this on the same ports configured with </a:t>
            </a:r>
            <a:r>
              <a:rPr lang="en-US" dirty="0" err="1"/>
              <a:t>portfast</a:t>
            </a:r>
            <a:r>
              <a:rPr lang="en-US" dirty="0"/>
              <a:t>.  If BPDU packets are detected on the port, there is a network loop and the port is shutoff.</a:t>
            </a:r>
          </a:p>
          <a:p>
            <a:pPr marL="0" indent="0">
              <a:buNone/>
            </a:pPr>
            <a:endParaRPr lang="en-US" dirty="0"/>
          </a:p>
          <a:p>
            <a:pPr marL="0" indent="0">
              <a:buNone/>
            </a:pPr>
            <a:endParaRPr lang="en-US" dirty="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53225" y="2657474"/>
            <a:ext cx="5153025" cy="3943350"/>
          </a:xfrm>
          <a:prstGeom prst="rect">
            <a:avLst/>
          </a:prstGeom>
        </p:spPr>
      </p:pic>
      <p:sp>
        <p:nvSpPr>
          <p:cNvPr id="5" name="TextBox 4"/>
          <p:cNvSpPr txBox="1"/>
          <p:nvPr/>
        </p:nvSpPr>
        <p:spPr>
          <a:xfrm>
            <a:off x="1141411" y="1171575"/>
            <a:ext cx="10612439" cy="830997"/>
          </a:xfrm>
          <a:prstGeom prst="rect">
            <a:avLst/>
          </a:prstGeom>
          <a:noFill/>
        </p:spPr>
        <p:txBody>
          <a:bodyPr wrap="square" rtlCol="0">
            <a:spAutoFit/>
          </a:bodyPr>
          <a:lstStyle/>
          <a:p>
            <a:pPr lvl="0" defTabSz="914400">
              <a:lnSpc>
                <a:spcPct val="120000"/>
              </a:lnSpc>
              <a:spcBef>
                <a:spcPts val="1000"/>
              </a:spcBef>
              <a:buSzPct val="125000"/>
            </a:pPr>
            <a:r>
              <a:rPr lang="en-US" sz="2000" dirty="0">
                <a:solidFill>
                  <a:prstClr val="white"/>
                </a:solidFill>
              </a:rPr>
              <a:t>Spanning-Tree Protocol (STP) prevents loops from being formed when switches or bridges are interconnected via multiple paths.  (Like when someone plugs both ends of a cable into the same switch)</a:t>
            </a:r>
          </a:p>
        </p:txBody>
      </p:sp>
    </p:spTree>
    <p:extLst>
      <p:ext uri="{BB962C8B-B14F-4D97-AF65-F5344CB8AC3E}">
        <p14:creationId xmlns:p14="http://schemas.microsoft.com/office/powerpoint/2010/main" val="416380547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docProps/app.xml><?xml version="1.0" encoding="utf-8"?>
<Properties xmlns="http://schemas.openxmlformats.org/officeDocument/2006/extended-properties" xmlns:vt="http://schemas.openxmlformats.org/officeDocument/2006/docPropsVTypes">
  <Template>TM04033919[[fn=Circuit]]</Template>
  <TotalTime>275</TotalTime>
  <Words>902</Words>
  <Application>Microsoft Office PowerPoint</Application>
  <PresentationFormat>Widescreen</PresentationFormat>
  <Paragraphs>42</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Circuit</vt:lpstr>
      <vt:lpstr>VLANS The Who, What Why, And Where's to using them</vt:lpstr>
      <vt:lpstr>Lets hit the very basics……What is a VLAN</vt:lpstr>
      <vt:lpstr>So what Does that Really Mean?</vt:lpstr>
      <vt:lpstr>What does layer 2 and 3 mean?</vt:lpstr>
      <vt:lpstr>The Hardware Needed!!</vt:lpstr>
      <vt:lpstr>Enough Talk Lets Show…..</vt:lpstr>
      <vt:lpstr>What Else to know?</vt:lpstr>
      <vt:lpstr>DHCP for client devices</vt:lpstr>
      <vt:lpstr>Spanning tree</vt:lpstr>
      <vt:lpstr>Contact</vt:lpstr>
    </vt:vector>
  </TitlesOfParts>
  <Company>Little Miami Local Schools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VLANS The Who, What Why, And Where's to using them</dc:title>
  <dc:creator>Eric Troll</dc:creator>
  <cp:lastModifiedBy>Eric Troll</cp:lastModifiedBy>
  <cp:revision>52</cp:revision>
  <dcterms:created xsi:type="dcterms:W3CDTF">2019-04-29T11:06:40Z</dcterms:created>
  <dcterms:modified xsi:type="dcterms:W3CDTF">2019-05-08T12:59:38Z</dcterms:modified>
</cp:coreProperties>
</file>